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1" r:id="rId4"/>
    <p:sldId id="272" r:id="rId5"/>
    <p:sldId id="273" r:id="rId6"/>
    <p:sldId id="264" r:id="rId7"/>
    <p:sldId id="274" r:id="rId8"/>
    <p:sldId id="265" r:id="rId9"/>
    <p:sldId id="259" r:id="rId10"/>
    <p:sldId id="266" r:id="rId11"/>
    <p:sldId id="271" r:id="rId12"/>
    <p:sldId id="269" r:id="rId13"/>
    <p:sldId id="267" r:id="rId14"/>
    <p:sldId id="276" r:id="rId15"/>
    <p:sldId id="270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AD900D-9407-45DC-BD57-8AA9587B4E83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D79B7-2D9A-4CE8-B8FE-CAD9E9FB7B7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D79B7-2D9A-4CE8-B8FE-CAD9E9FB7B7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5ECA47-023A-3A42-BBCC-7A7528BAA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BC5E8-C26F-4724-BF15-35FBD604D6C0}" type="datetimeFigureOut">
              <a:rPr lang="en-US" smtClean="0"/>
              <a:pPr/>
              <a:t>7/5/10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635AB-E7EC-4111-A20A-12E9EFD679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gif"/><Relationship Id="rId4" Type="http://schemas.openxmlformats.org/officeDocument/2006/relationships/hyperlink" Target="..%5CdanaTemplates%5CRhode+Island+Unit+of+Study+Rubric.doc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hyperlink" Target="..%5CdanaTemplates%5CRI_Unit_of_Study_7.5.09_1_template93.doc" TargetMode="External"/><Relationship Id="rId5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3" Type="http://schemas.openxmlformats.org/officeDocument/2006/relationships/image" Target="../media/image15.png"/><Relationship Id="rId1" Type="http://schemas.openxmlformats.org/officeDocument/2006/relationships/video" Target="file://localhost/C/%5CProgram%20Files%5CMicrosoft%20Office%5CClipart%5CMMedia%5Cclock.avi" TargetMode="Externa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://www.youtube.com/watch?v=duOoqDu2H70" TargetMode="External"/><Relationship Id="rId5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oonsocket.wikispaces.com/" TargetMode="External"/><Relationship Id="rId3" Type="http://schemas.openxmlformats.org/officeDocument/2006/relationships/image" Target="../media/image1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youtube.com/watch?v=aEFKfXiCbLw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Relationship Id="rId5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360045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Welcome to</a:t>
            </a:r>
            <a:b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</a:b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Rhode Island Teachers </a:t>
            </a:r>
            <a:b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</a:b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&amp; </a:t>
            </a:r>
            <a:b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</a:b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Technology Initiative</a:t>
            </a:r>
            <a:endParaRPr lang="en-US" sz="4000" dirty="0"/>
          </a:p>
        </p:txBody>
      </p:sp>
      <p:pic>
        <p:nvPicPr>
          <p:cNvPr id="4" name="Picture 21" descr="logo102"/>
          <p:cNvPicPr>
            <a:picLocks noChangeAspect="1" noChangeArrowheads="1"/>
          </p:cNvPicPr>
          <p:nvPr/>
        </p:nvPicPr>
        <p:blipFill>
          <a:blip r:embed="rId3" cstate="print"/>
          <a:srcRect l="25015" t="15997" r="25995" b="33014"/>
          <a:stretch>
            <a:fillRect/>
          </a:stretch>
        </p:blipFill>
        <p:spPr bwMode="auto">
          <a:xfrm>
            <a:off x="2438400" y="3200400"/>
            <a:ext cx="3733800" cy="36576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581400" y="5029200"/>
            <a:ext cx="1447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</a:t>
            </a: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E2T2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33600" y="41148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M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odel Classroom Grant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381000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Incorporate technology</a:t>
            </a:r>
            <a:endParaRPr lang="en-US" sz="4000" dirty="0"/>
          </a:p>
        </p:txBody>
      </p:sp>
      <p:pic>
        <p:nvPicPr>
          <p:cNvPr id="5" name="Picture 4" descr="Capturerittiword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447800"/>
            <a:ext cx="7972425" cy="5257800"/>
          </a:xfrm>
          <a:prstGeom prst="rect">
            <a:avLst/>
          </a:prstGeom>
        </p:spPr>
      </p:pic>
      <p:pic>
        <p:nvPicPr>
          <p:cNvPr id="7" name="Picture 6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467600" y="0"/>
            <a:ext cx="1390650" cy="1442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Bernard MT Condensed" pitchFamily="32" charset="0"/>
                <a:ea typeface="+mj-ea"/>
                <a:cs typeface="+mj-cs"/>
              </a:rPr>
              <a:t>What’s in it for me?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3" descr="C:\Program Files\Microsoft Office\MEDIA\CAGCAT10\j02346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828800"/>
            <a:ext cx="3962400" cy="3856681"/>
          </a:xfrm>
          <a:prstGeom prst="rect">
            <a:avLst/>
          </a:prstGeom>
          <a:noFill/>
        </p:spPr>
      </p:pic>
      <p:pic>
        <p:nvPicPr>
          <p:cNvPr id="4" name="Picture 3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" y="160810"/>
            <a:ext cx="1676400" cy="17388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096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Equipment &amp; computers for your classroom</a:t>
            </a:r>
          </a:p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Networking with your</a:t>
            </a:r>
            <a:r>
              <a:rPr lang="en-US" sz="2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</a:t>
            </a:r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peers</a:t>
            </a:r>
          </a:p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Access to the RI </a:t>
            </a: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State</a:t>
            </a:r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RIEPS/Sakai community</a:t>
            </a:r>
          </a:p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Multiple opportunities to enhance student learning</a:t>
            </a:r>
          </a:p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A long dedicated opportunity for a rich professional development experience.</a:t>
            </a:r>
          </a:p>
          <a:p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2 weeks of fun!</a:t>
            </a:r>
            <a:endParaRPr lang="en-US" sz="3600" dirty="0"/>
          </a:p>
        </p:txBody>
      </p:sp>
      <p:pic>
        <p:nvPicPr>
          <p:cNvPr id="14" name="Picture 13" descr="rittilogo20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9000" y="1066800"/>
            <a:ext cx="1566672" cy="1625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Completion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953000"/>
          </a:xfrm>
        </p:spPr>
        <p:txBody>
          <a:bodyPr>
            <a:noAutofit/>
          </a:bodyPr>
          <a:lstStyle/>
          <a:p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A completed  </a:t>
            </a: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  <a:hlinkClick r:id="rId3" action="ppaction://hlinkfile"/>
              </a:rPr>
              <a:t>unit template </a:t>
            </a: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submitted within the RIEPS/ Sakai  learning site.</a:t>
            </a:r>
          </a:p>
          <a:p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  <a:hlinkClick r:id="rId4" action="ppaction://hlinkfile"/>
              </a:rPr>
              <a:t>Rubric</a:t>
            </a: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expectations</a:t>
            </a:r>
          </a:p>
          <a:p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Complete Attendance *</a:t>
            </a:r>
          </a:p>
          <a:p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Unlimited fun!</a:t>
            </a:r>
          </a:p>
        </p:txBody>
      </p:sp>
      <p:pic>
        <p:nvPicPr>
          <p:cNvPr id="3077" name="Picture 5" descr="C:\Users\Susanne Suprock\AppData\Local\Microsoft\Windows\Temporary Internet Files\Content.IE5\33RLQAJ0\MCj04349290000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2514600"/>
            <a:ext cx="2819172" cy="2819172"/>
          </a:xfrm>
          <a:prstGeom prst="rect">
            <a:avLst/>
          </a:prstGeom>
          <a:noFill/>
        </p:spPr>
      </p:pic>
      <p:pic>
        <p:nvPicPr>
          <p:cNvPr id="16" name="Picture 15" descr="rittilogo222009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0"/>
            <a:ext cx="1390650" cy="1442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302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>
                <a:solidFill>
                  <a:srgbClr val="000090"/>
                </a:solidFill>
                <a:latin typeface="Bernard MT Condensed"/>
                <a:ea typeface="+mj-ea"/>
                <a:cs typeface="+mj-cs"/>
              </a:rPr>
              <a:t>General Schedule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447800"/>
            <a:ext cx="8382000" cy="3733800"/>
          </a:xfrm>
        </p:spPr>
        <p:txBody>
          <a:bodyPr/>
          <a:lstStyle/>
          <a:p>
            <a:pPr eaLnBrk="1" hangingPunct="1">
              <a:buFont typeface="Wingdings" pitchFamily="-112" charset="2"/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	</a:t>
            </a:r>
          </a:p>
          <a:p>
            <a:pPr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8:30</a:t>
            </a: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–</a:t>
            </a: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9:00 	Arrive, Sign in Morning Work</a:t>
            </a:r>
          </a:p>
          <a:p>
            <a:pPr eaLnBrk="1" hangingPunct="1">
              <a:buFont typeface="Wingdings" pitchFamily="-112" charset="2"/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9:00 – 12:00	Curriculum or Tech Time (BREAK)</a:t>
            </a:r>
          </a:p>
          <a:p>
            <a:pPr eaLnBrk="1" hangingPunct="1">
              <a:buFont typeface="Wingdings" pitchFamily="-112" charset="2"/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12:00 – 12:30  	Lunch</a:t>
            </a:r>
          </a:p>
          <a:p>
            <a:pPr eaLnBrk="1" hangingPunct="1">
              <a:buFont typeface="Wingdings" pitchFamily="-112" charset="2"/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12:30 – 2:00    	Curriculum or Tech Time</a:t>
            </a:r>
          </a:p>
          <a:p>
            <a:pPr eaLnBrk="1" hangingPunct="1">
              <a:buFont typeface="Wingdings" pitchFamily="-112" charset="2"/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  <a:latin typeface="Bernard MT Condensed"/>
              </a:rPr>
              <a:t>2:00 – 2:30      	Reflection and Wrap-up</a:t>
            </a:r>
          </a:p>
          <a:p>
            <a:pPr eaLnBrk="1" hangingPunct="1">
              <a:buFont typeface="Wingdings" pitchFamily="-112" charset="2"/>
              <a:buNone/>
              <a:defRPr/>
            </a:pPr>
            <a:endParaRPr lang="en-US" sz="2000" dirty="0" smtClean="0">
              <a:solidFill>
                <a:srgbClr val="000090"/>
              </a:solidFill>
              <a:latin typeface="Bernard MT Condensed"/>
            </a:endParaRPr>
          </a:p>
        </p:txBody>
      </p:sp>
      <p:pic>
        <p:nvPicPr>
          <p:cNvPr id="19460" name="Picture 4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77000" y="3352800"/>
            <a:ext cx="20002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460"/>
                </p:tgtEl>
              </p:cMediaNode>
            </p:video>
          </p:childTnLst>
        </p:cTn>
      </p:par>
    </p:tnLst>
    <p:bldLst>
      <p:bldP spid="921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http://riverdaughter.files.wordpress.com/2009/04/the-scream.jpe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9050"/>
            <a:ext cx="4559300" cy="6838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0" y="3048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YOU WILL SURVIVE</a:t>
            </a:r>
            <a:endParaRPr lang="en-US" sz="2400" dirty="0"/>
          </a:p>
        </p:txBody>
      </p:sp>
      <p:pic>
        <p:nvPicPr>
          <p:cNvPr id="7" name="Picture 6" descr="rittilogo2009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00600" y="2057400"/>
            <a:ext cx="1057890" cy="1097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6000" dirty="0" smtClean="0">
                <a:solidFill>
                  <a:srgbClr val="000090"/>
                </a:solidFill>
                <a:latin typeface="Bernard MT Condensed"/>
                <a:ea typeface="+mj-ea"/>
                <a:cs typeface="+mj-cs"/>
              </a:rPr>
              <a:t>Meet Your </a:t>
            </a:r>
            <a:r>
              <a:rPr lang="en-US" sz="6000" dirty="0">
                <a:solidFill>
                  <a:srgbClr val="000090"/>
                </a:solidFill>
                <a:latin typeface="Bernard MT Condensed"/>
                <a:ea typeface="+mj-ea"/>
                <a:cs typeface="+mj-cs"/>
              </a:rPr>
              <a:t>Trainers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400" dirty="0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Donna </a:t>
            </a:r>
            <a:r>
              <a:rPr lang="en-US" sz="4400" dirty="0" err="1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DeCurtis</a:t>
            </a:r>
            <a:r>
              <a:rPr lang="en-US" sz="4400" dirty="0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	</a:t>
            </a:r>
          </a:p>
          <a:p>
            <a:pPr eaLnBrk="1" hangingPunct="1">
              <a:defRPr/>
            </a:pPr>
            <a:r>
              <a:rPr lang="en-US" sz="4400" dirty="0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Nancy </a:t>
            </a:r>
            <a:r>
              <a:rPr lang="en-US" sz="4400" dirty="0" err="1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Lavey</a:t>
            </a:r>
            <a:endParaRPr lang="en-US" sz="4400" dirty="0" smtClean="0">
              <a:solidFill>
                <a:srgbClr val="000090"/>
              </a:solidFill>
              <a:latin typeface="Bernard MT Condensed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US" sz="4400" dirty="0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Susanne </a:t>
            </a:r>
            <a:r>
              <a:rPr lang="en-US" sz="4400" dirty="0" err="1" smtClean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Suprock</a:t>
            </a:r>
            <a:endParaRPr lang="en-US" sz="4400" dirty="0" smtClean="0">
              <a:solidFill>
                <a:srgbClr val="000090"/>
              </a:solidFill>
              <a:latin typeface="Bernard MT Condensed"/>
              <a:ea typeface="+mn-ea"/>
              <a:cs typeface="+mn-cs"/>
            </a:endParaRPr>
          </a:p>
          <a:p>
            <a:pPr eaLnBrk="1" hangingPunct="1">
              <a:defRPr/>
            </a:pPr>
            <a:r>
              <a:rPr lang="en-US" sz="4400" dirty="0">
                <a:solidFill>
                  <a:srgbClr val="000090"/>
                </a:solidFill>
                <a:latin typeface="Bernard MT Condensed"/>
                <a:ea typeface="+mn-ea"/>
                <a:cs typeface="+mn-cs"/>
              </a:rPr>
              <a:t>Donna Hayes</a:t>
            </a:r>
          </a:p>
          <a:p>
            <a:pPr eaLnBrk="1" hangingPunct="1">
              <a:defRPr/>
            </a:pPr>
            <a:endParaRPr lang="en-US" sz="4400" dirty="0">
              <a:solidFill>
                <a:srgbClr val="000090"/>
              </a:solidFill>
              <a:latin typeface="Bernard MT Condensed"/>
              <a:ea typeface="+mn-ea"/>
              <a:cs typeface="+mn-cs"/>
            </a:endParaRPr>
          </a:p>
        </p:txBody>
      </p:sp>
      <p:pic>
        <p:nvPicPr>
          <p:cNvPr id="15364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0638" y="3394075"/>
            <a:ext cx="2773362" cy="34639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81000" y="609600"/>
            <a:ext cx="8229600" cy="59737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Are your students digital learners?</a:t>
            </a:r>
            <a:endParaRPr lang="en-US" sz="4800" dirty="0"/>
          </a:p>
        </p:txBody>
      </p:sp>
      <p:pic>
        <p:nvPicPr>
          <p:cNvPr id="3" name="Picture 7" descr="logo1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25015" t="15997" r="25995" b="33014"/>
          <a:stretch>
            <a:fillRect/>
          </a:stretch>
        </p:blipFill>
        <p:spPr bwMode="auto">
          <a:xfrm>
            <a:off x="2209800" y="1752600"/>
            <a:ext cx="38862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2"/>
                </a:solidFill>
                <a:latin typeface="Bernard MT Condensed" pitchFamily="18" charset="0"/>
              </a:rPr>
              <a:t/>
            </a:r>
            <a:br>
              <a:rPr lang="en-US" sz="4800" dirty="0" smtClean="0">
                <a:solidFill>
                  <a:schemeClr val="tx2"/>
                </a:solidFill>
                <a:latin typeface="Bernard MT Condensed" pitchFamily="18" charset="0"/>
              </a:rPr>
            </a:br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Participant Expectations:</a:t>
            </a:r>
            <a:endParaRPr lang="en-US" sz="4800" dirty="0">
              <a:solidFill>
                <a:schemeClr val="tx2">
                  <a:lumMod val="75000"/>
                </a:schemeClr>
              </a:solidFill>
              <a:latin typeface="Bernard MT Condense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9163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Create a Curriculum Unit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of Study or lessons within a 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Unit of Study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.</a:t>
            </a:r>
            <a:endParaRPr 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pPr>
              <a:buNone/>
            </a:pPr>
            <a:endParaRPr lang="en-US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endParaRPr lang="en-US" dirty="0" smtClean="0">
              <a:solidFill>
                <a:schemeClr val="tx2"/>
              </a:solidFill>
              <a:latin typeface="Bernard MT Condensed" pitchFamily="18" charset="0"/>
            </a:endParaRPr>
          </a:p>
          <a:p>
            <a:endParaRPr lang="en-US" dirty="0"/>
          </a:p>
        </p:txBody>
      </p:sp>
      <p:pic>
        <p:nvPicPr>
          <p:cNvPr id="20485" name="Picture 5" descr="C:\Users\Susanne Suprock\AppData\Local\Microsoft\Windows\Temporary Internet Files\Content.IE5\56BA499I\MCj0415144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11032">
            <a:off x="2187865" y="3392756"/>
            <a:ext cx="1855941" cy="3048000"/>
          </a:xfrm>
          <a:prstGeom prst="rect">
            <a:avLst/>
          </a:prstGeom>
          <a:noFill/>
        </p:spPr>
      </p:pic>
      <p:pic>
        <p:nvPicPr>
          <p:cNvPr id="6" name="Picture 5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34000" y="3810000"/>
            <a:ext cx="1101969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 That embeds student centered technology components.</a:t>
            </a:r>
          </a:p>
          <a:p>
            <a:endParaRPr lang="en-US" dirty="0"/>
          </a:p>
        </p:txBody>
      </p:sp>
      <p:pic>
        <p:nvPicPr>
          <p:cNvPr id="4" name="Picture 3" descr="rittilogo22200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" y="166485"/>
            <a:ext cx="1524000" cy="1580745"/>
          </a:xfrm>
          <a:prstGeom prst="rect">
            <a:avLst/>
          </a:prstGeom>
        </p:spPr>
      </p:pic>
      <p:pic>
        <p:nvPicPr>
          <p:cNvPr id="1026" name="Picture 2" descr="C:\Users\Susanne Suprock\AppData\Local\Microsoft\Windows\Temporary Internet Files\Content.IE5\UQJ25JLL\MMj02867790000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3935930"/>
            <a:ext cx="2819400" cy="2492943"/>
          </a:xfrm>
          <a:prstGeom prst="rect">
            <a:avLst/>
          </a:prstGeom>
          <a:noFill/>
        </p:spPr>
      </p:pic>
      <p:pic>
        <p:nvPicPr>
          <p:cNvPr id="1028" name="Picture 4" descr="C:\Users\Susanne Suprock\AppData\Local\Microsoft\Windows\Temporary Internet Files\Content.IE5\UQJ25JLL\MMj03368670000[1]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1" y="3591884"/>
            <a:ext cx="4038600" cy="1665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That encompasses valid instructional strategies and research.</a:t>
            </a:r>
          </a:p>
          <a:p>
            <a:pPr lvl="2">
              <a:buNone/>
            </a:pPr>
            <a:endParaRPr 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pPr lvl="2">
              <a:buNone/>
            </a:pPr>
            <a:endParaRPr 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pPr lvl="2">
              <a:buNone/>
            </a:pPr>
            <a:endParaRPr lang="en-US" sz="32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pPr lvl="4"/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DOK Levels of 3 &amp; 4</a:t>
            </a:r>
          </a:p>
          <a:p>
            <a:pPr lvl="4"/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The principals of learning</a:t>
            </a:r>
          </a:p>
          <a:p>
            <a:pPr lvl="4"/>
            <a:r>
              <a:rPr lang="en-US" sz="3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Differentiated instruction</a:t>
            </a:r>
            <a:endParaRPr lang="en-US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endParaRPr lang="en-US" dirty="0"/>
          </a:p>
        </p:txBody>
      </p:sp>
      <p:pic>
        <p:nvPicPr>
          <p:cNvPr id="2050" name="Picture 2" descr="C:\Users\Susanne Suprock\AppData\Local\Microsoft\Windows\Temporary Internet Files\Content.IE5\ZRWXR371\MMj03157690000[1]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133600"/>
            <a:ext cx="1981200" cy="1888744"/>
          </a:xfrm>
          <a:prstGeom prst="rect">
            <a:avLst/>
          </a:prstGeom>
          <a:noFill/>
        </p:spPr>
      </p:pic>
      <p:pic>
        <p:nvPicPr>
          <p:cNvPr id="5" name="Picture 4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" y="0"/>
            <a:ext cx="949862" cy="98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algn="ctr">
              <a:buNone/>
            </a:pP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Discover how technology can transform your classroom</a:t>
            </a:r>
            <a:endParaRPr lang="en-US" sz="4000" b="1" dirty="0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rnard MT Condensed" pitchFamily="32" charset="0"/>
            </a:endParaRPr>
          </a:p>
          <a:p>
            <a:endParaRPr lang="en-US" dirty="0"/>
          </a:p>
        </p:txBody>
      </p:sp>
      <p:pic>
        <p:nvPicPr>
          <p:cNvPr id="4" name="Picture 3" descr="teach_your_children_wel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2743200"/>
            <a:ext cx="4895850" cy="33623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  <a:latin typeface="Bernard MT Condensed"/>
              </a:rPr>
              <a:t>Essential Question</a:t>
            </a:r>
            <a:endParaRPr lang="en-US" dirty="0">
              <a:solidFill>
                <a:srgbClr val="000090"/>
              </a:solidFill>
              <a:latin typeface="Bernard MT Condensed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000090"/>
                </a:solidFill>
                <a:latin typeface="Bernard MT Condensed"/>
              </a:rPr>
              <a:t>How do we use technology appropriately to improve student performance in standards-based classrooms?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/>
          <a:lstStyle/>
          <a:p>
            <a:pPr>
              <a:buNone/>
            </a:pP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  To do this, you will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create lessons </a:t>
            </a:r>
            <a:r>
              <a:rPr lang="en-US" sz="40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within your unit plan that embed technology for student learning.</a:t>
            </a:r>
          </a:p>
          <a:p>
            <a:endParaRPr lang="en-US" dirty="0"/>
          </a:p>
        </p:txBody>
      </p:sp>
      <p:pic>
        <p:nvPicPr>
          <p:cNvPr id="13314" name="Picture 2" descr="http://pcsedu.com/blog/wp-includes/images/pcsads/DigitalMediaA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895600"/>
            <a:ext cx="3657600" cy="3657600"/>
          </a:xfrm>
          <a:prstGeom prst="rect">
            <a:avLst/>
          </a:prstGeom>
          <a:noFill/>
        </p:spPr>
      </p:pic>
      <p:pic>
        <p:nvPicPr>
          <p:cNvPr id="4" name="Picture 3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24800" y="0"/>
            <a:ext cx="949862" cy="985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152400"/>
            <a:ext cx="2286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How?</a:t>
            </a:r>
            <a:endParaRPr lang="en-US" sz="6600" dirty="0"/>
          </a:p>
        </p:txBody>
      </p:sp>
      <p:pic>
        <p:nvPicPr>
          <p:cNvPr id="11268" name="Picture 4" descr="C:\Users\Susanne Suprock\AppData\Local\Microsoft\Windows\Temporary Internet Files\Content.IE5\R86053WR\MCPE06547_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914400"/>
            <a:ext cx="2632350" cy="48768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" y="11430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8382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 DOK</a:t>
            </a:r>
          </a:p>
          <a:p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 3 &amp; 4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606923" y="3505200"/>
            <a:ext cx="453707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The Principals Of Learning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310350" y="5793721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Differentiated Instruction</a:t>
            </a:r>
            <a:endParaRPr lang="en-US" dirty="0"/>
          </a:p>
        </p:txBody>
      </p:sp>
      <p:pic>
        <p:nvPicPr>
          <p:cNvPr id="8" name="Picture 7" descr="rittilogo22200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91400" y="0"/>
            <a:ext cx="1390650" cy="14424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05400" y="1371600"/>
            <a:ext cx="4038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Applied Learning Standards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50292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GLE’S</a:t>
            </a:r>
            <a:endParaRPr lang="en-US" sz="5400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35814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rnard MT Condensed" pitchFamily="32" charset="0"/>
              </a:rPr>
              <a:t>Blooms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299</Words>
  <Application>Microsoft Macintosh PowerPoint</Application>
  <PresentationFormat>On-screen Show (4:3)</PresentationFormat>
  <Paragraphs>66</Paragraphs>
  <Slides>16</Slides>
  <Notes>13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Welcome to Rhode Island Teachers  &amp;  Technology Initiative</vt:lpstr>
      <vt:lpstr>Slide 2</vt:lpstr>
      <vt:lpstr>  Participant Expectations:</vt:lpstr>
      <vt:lpstr>Slide 4</vt:lpstr>
      <vt:lpstr>Slide 5</vt:lpstr>
      <vt:lpstr>Slide 6</vt:lpstr>
      <vt:lpstr>Essential Question</vt:lpstr>
      <vt:lpstr>Slide 8</vt:lpstr>
      <vt:lpstr>Slide 9</vt:lpstr>
      <vt:lpstr>Slide 10</vt:lpstr>
      <vt:lpstr>Slide 11</vt:lpstr>
      <vt:lpstr>Slide 12</vt:lpstr>
      <vt:lpstr>Completion requirements</vt:lpstr>
      <vt:lpstr>General Schedule</vt:lpstr>
      <vt:lpstr>Slide 15</vt:lpstr>
      <vt:lpstr>Meet Your Trainers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Rhode Island Teachers  &amp;  Technology Initiative</dc:title>
  <dc:creator>Susanne Suprock</dc:creator>
  <cp:lastModifiedBy>ritti</cp:lastModifiedBy>
  <cp:revision>50</cp:revision>
  <dcterms:created xsi:type="dcterms:W3CDTF">2010-07-05T22:48:19Z</dcterms:created>
  <dcterms:modified xsi:type="dcterms:W3CDTF">2010-07-06T02:52:59Z</dcterms:modified>
</cp:coreProperties>
</file>